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78" r:id="rId6"/>
    <p:sldId id="258" r:id="rId7"/>
    <p:sldId id="259" r:id="rId8"/>
    <p:sldId id="260" r:id="rId9"/>
    <p:sldId id="261" r:id="rId10"/>
    <p:sldId id="262" r:id="rId11"/>
    <p:sldId id="279" r:id="rId12"/>
    <p:sldId id="263" r:id="rId13"/>
    <p:sldId id="264" r:id="rId14"/>
    <p:sldId id="265" r:id="rId15"/>
    <p:sldId id="266" r:id="rId16"/>
    <p:sldId id="267" r:id="rId17"/>
    <p:sldId id="280" r:id="rId18"/>
    <p:sldId id="281" r:id="rId19"/>
    <p:sldId id="282" r:id="rId20"/>
    <p:sldId id="268" r:id="rId21"/>
    <p:sldId id="283" r:id="rId22"/>
    <p:sldId id="284" r:id="rId23"/>
    <p:sldId id="285" r:id="rId24"/>
    <p:sldId id="269" r:id="rId25"/>
    <p:sldId id="286" r:id="rId26"/>
    <p:sldId id="287" r:id="rId27"/>
    <p:sldId id="270" r:id="rId28"/>
    <p:sldId id="271" r:id="rId29"/>
    <p:sldId id="272" r:id="rId30"/>
    <p:sldId id="273" r:id="rId31"/>
    <p:sldId id="274" r:id="rId32"/>
    <p:sldId id="275" r:id="rId33"/>
    <p:sldId id="288" r:id="rId34"/>
    <p:sldId id="276"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27.xml"/><Relationship Id="rId8" Type="http://schemas.openxmlformats.org/officeDocument/2006/relationships/slide" Target="../slides/slide25.xml"/><Relationship Id="rId7" Type="http://schemas.openxmlformats.org/officeDocument/2006/relationships/slide" Target="../slides/slide12.xml"/><Relationship Id="rId6" Type="http://schemas.openxmlformats.org/officeDocument/2006/relationships/slide" Target="../slides/slide11.xml"/><Relationship Id="rId5" Type="http://schemas.openxmlformats.org/officeDocument/2006/relationships/slide" Target="../slides/slide10.xml"/><Relationship Id="rId4" Type="http://schemas.openxmlformats.org/officeDocument/2006/relationships/slide" Target="../slides/slide6.xml"/><Relationship Id="rId3" Type="http://schemas.openxmlformats.org/officeDocument/2006/relationships/slide" Target="../slides/slide4.xml"/><Relationship Id="rId2" Type="http://schemas.openxmlformats.org/officeDocument/2006/relationships/image" Target="../media/image4.jpeg"/><Relationship Id="rId11" Type="http://schemas.openxmlformats.org/officeDocument/2006/relationships/slide" Target="../slides/slide30.xml"/><Relationship Id="rId10" Type="http://schemas.openxmlformats.org/officeDocument/2006/relationships/slide" Target="../slides/slide29.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74a8b11bb33c17b50b92f8#tid=688207054e75f9000925cd6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选择性必修下册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1715d1a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d52b43ce1&amp;cid=d52b43ce1&amp;vtp=1">
            <a:hlinkClick r:id="rId3" action="ppaction://hlinksldjump"/>
          </p:cNvPr>
          <p:cNvSpPr/>
          <p:nvPr/>
        </p:nvSpPr>
        <p:spPr>
          <a:xfrm>
            <a:off x="350215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71107c108&amp;cid=71107c108&amp;vtp=1">
            <a:hlinkClick r:id="rId4" action="ppaction://hlinksldjump"/>
          </p:cNvPr>
          <p:cNvSpPr/>
          <p:nvPr/>
        </p:nvSpPr>
        <p:spPr>
          <a:xfrm>
            <a:off x="407822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aa9c1d0fb&amp;cid=aa9c1d0fb&amp;vtp=1">
            <a:hlinkClick r:id="rId5" action="ppaction://hlinksldjump"/>
          </p:cNvPr>
          <p:cNvSpPr/>
          <p:nvPr/>
        </p:nvSpPr>
        <p:spPr>
          <a:xfrm>
            <a:off x="465429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a73dc39e9&amp;cid=a73dc39e9&amp;vtp=1">
            <a:hlinkClick r:id="rId6" action="ppaction://hlinksldjump"/>
          </p:cNvPr>
          <p:cNvSpPr/>
          <p:nvPr/>
        </p:nvSpPr>
        <p:spPr>
          <a:xfrm>
            <a:off x="523036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68ac0c1a2&amp;cid=68ac0c1a2&amp;vtp=1">
            <a:hlinkClick r:id="rId7" action="ppaction://hlinksldjump"/>
          </p:cNvPr>
          <p:cNvSpPr/>
          <p:nvPr/>
        </p:nvSpPr>
        <p:spPr>
          <a:xfrm>
            <a:off x="580644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2a37b3677&amp;cid=2a37b3677&amp;vtp=1">
            <a:hlinkClick r:id="rId8" action="ppaction://hlinksldjump"/>
          </p:cNvPr>
          <p:cNvSpPr/>
          <p:nvPr/>
        </p:nvSpPr>
        <p:spPr>
          <a:xfrm>
            <a:off x="638251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5194247a4&amp;cid=5194247a4&amp;vtp=1">
            <a:hlinkClick r:id="rId9" action="ppaction://hlinksldjump"/>
          </p:cNvPr>
          <p:cNvSpPr/>
          <p:nvPr/>
        </p:nvSpPr>
        <p:spPr>
          <a:xfrm>
            <a:off x="695858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
        <p:nvSpPr>
          <p:cNvPr id="11" name="C_0#auto_editor_catalog_0?lid=3f1d345db&amp;cid=3f1d345db&amp;vtp=1">
            <a:hlinkClick r:id="rId10" action="ppaction://hlinksldjump"/>
          </p:cNvPr>
          <p:cNvSpPr/>
          <p:nvPr/>
        </p:nvSpPr>
        <p:spPr>
          <a:xfrm>
            <a:off x="753465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sz="2200" dirty="0"/>
          </a:p>
        </p:txBody>
      </p:sp>
      <p:sp>
        <p:nvSpPr>
          <p:cNvPr id="12" name="C_0#auto_editor_catalog_0?lid=459d194b4&amp;cid=459d194b4&amp;vtp=1">
            <a:hlinkClick r:id="rId11" action="ppaction://hlinksldjump"/>
          </p:cNvPr>
          <p:cNvSpPr/>
          <p:nvPr/>
        </p:nvSpPr>
        <p:spPr>
          <a:xfrm>
            <a:off x="811072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1715d1ac7.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6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p:sp>
        <p:nvSpPr>
          <p:cNvPr id="3" name="C_1_BD#1715d1ac7.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课时评价作业（十四）</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茶馆（节选）</a:t>
            </a:r>
            <a:endParaRPr lang="en-US" altLang="zh-CN" sz="4000" dirty="0"/>
          </a:p>
        </p:txBody>
      </p:sp>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_1#aa9c1d0fb?pid=6a35ad586&amp;color=0,0,0&amp;vtp=1&amp;bt=1&amp;bbb=1"/>
          <p:cNvSpPr/>
          <p:nvPr/>
        </p:nvSpPr>
        <p:spPr>
          <a:xfrm>
            <a:off x="612648" y="468000"/>
            <a:ext cx="10963656" cy="12013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在文中横线处填写恰当的成语。（2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800" dirty="0"/>
          </a:p>
        </p:txBody>
      </p:sp>
      <p:sp>
        <p:nvSpPr>
          <p:cNvPr id="3" name="QB_4_AN.8_1#aa9c1d0fb.blank?pid=6a35ad586&amp;color=0,0,0&amp;vpa=1&amp;vtp=1&amp;bbb=1"/>
          <p:cNvSpPr/>
          <p:nvPr/>
        </p:nvSpPr>
        <p:spPr>
          <a:xfrm>
            <a:off x="1499267" y="1064265"/>
            <a:ext cx="740251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（示例）①悠然自得</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②一帆风顺（每处1分）</a:t>
            </a:r>
            <a:endParaRPr lang="en-US" altLang="zh-CN" sz="2800" dirty="0"/>
          </a:p>
        </p:txBody>
      </p:sp>
      <p:sp>
        <p:nvSpPr>
          <p:cNvPr id="4" name="QB_4_AS.9_1#aa9c1d0fb?pid=6a35ad586&amp;color=0,0,0&amp;vtp=1&amp;bbb=1&amp;hb=1"/>
          <p:cNvSpPr/>
          <p:nvPr/>
        </p:nvSpPr>
        <p:spPr>
          <a:xfrm>
            <a:off x="612648" y="1744413"/>
            <a:ext cx="10963656" cy="31589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第①处，此处用来形容老者闲适、享受的品茶情态，可填</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“悠然</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”。悠然自得：形容安闲舒适的样子。第②处，根据前文“然而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及后文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“一方面，租金上涨</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偏差”可知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，此处表示茶馆的发展并不</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是非常顺利的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，可填“一帆风顺”。一帆风顺：形容非常顺利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，毫无波</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折或挫折</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left)">
                                      <p:cBhvr>
                                        <p:cTn id="24" dur="500"/>
                                        <p:tgtEl>
                                          <p:spTgt spid="4">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wipe(left)">
                                      <p:cBhvr>
                                        <p:cTn id="27" dur="500"/>
                                        <p:tgtEl>
                                          <p:spTgt spid="4">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wipe(left)">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5_1#a73dc39e9?pid=6a35ad586&amp;color=0,0,0&amp;vtp=1&amp;bt=1&amp;bbb=1&amp;hb=1&amp;hltap=1"/>
          <p:cNvSpPr/>
          <p:nvPr/>
        </p:nvSpPr>
        <p:spPr>
          <a:xfrm>
            <a:off x="612648" y="468000"/>
            <a:ext cx="10963656" cy="37652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文中画横线的句子中有两个错别字，请找出并改正，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并说明理由。</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6_1#a73dc39e9?pid=6a35ad586&amp;color=0,0,0&amp;vtp=1&amp;bt=1&amp;bbb=1&amp;hb=1&amp;hla=1"/>
          <p:cNvSpPr/>
          <p:nvPr/>
        </p:nvSpPr>
        <p:spPr>
          <a:xfrm>
            <a:off x="612648" y="1735460"/>
            <a:ext cx="10963656" cy="2420557"/>
          </a:xfrm>
          <a:prstGeom prst="rect">
            <a:avLst/>
          </a:prstGeom>
          <a:noFill/>
        </p:spPr>
        <p:txBody>
          <a:bodyPr wrap="none" lIns="0" tIns="0" rIns="0" bIns="0" rtlCol="0" anchor="t"/>
          <a:lstStyle/>
          <a:p>
            <a:pPr latinLnBrk="1">
              <a:lnSpc>
                <a:spcPts val="49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“再接再励”应改为“再接再厉”。“励”的意思是劝勉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，“再接再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”指一次又一次地继续努力。②“九宵云外”应改为“九霄云外”。“</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指天空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，“九霄”指天空的最高处，泛指极高或极远的地方。（每点2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改正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1分，说明理由1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5_1#68ac0c1a2?pid=6a35ad586&amp;color=0,0,0&amp;vtp=1&amp;bt=1&amp;bbb=1&amp;hb=1&amp;hltap=1"/>
          <p:cNvSpPr/>
          <p:nvPr/>
        </p:nvSpPr>
        <p:spPr>
          <a:xfrm>
            <a:off x="612648" y="468000"/>
            <a:ext cx="10963656" cy="37652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文中画波浪线的句子运用了什么修辞手法？有何表达效果？（4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S.27_1#68ac0c1a2?pid=6a35ad586&amp;color=0,0,0&amp;vtp=1&amp;bbb=1&amp;hb=1"/>
          <p:cNvSpPr/>
          <p:nvPr/>
        </p:nvSpPr>
        <p:spPr>
          <a:xfrm>
            <a:off x="612648" y="4301812"/>
            <a:ext cx="10963656" cy="12158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把茶馆比作守护者，将抽象的文化传承意义具象化</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，增强了语</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言的感染力与表现力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4_AN.26_1#68ac0c1a2?pid=6a35ad586&amp;color=0,0,0&amp;vtp=1&amp;bt=1&amp;bbb=1&amp;hb=1&amp;hla=1"/>
          <p:cNvSpPr/>
          <p:nvPr/>
        </p:nvSpPr>
        <p:spPr>
          <a:xfrm>
            <a:off x="612648" y="1095380"/>
            <a:ext cx="10963656" cy="3103182"/>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1）运用了比喻的修辞手法。（1分）</a:t>
            </a:r>
            <a:endParaRPr lang="en-US" altLang="zh-CN" sz="2800" dirty="0"/>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2）画波浪线的句子将坚守初心的茶馆比作城市记忆的守护者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形象地突出了茶馆在保存和延续老北京独特文化记忆方面的重要作用，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使茶馆的意义更加具体可感，让读者深切体会到茶馆对于城市文化传</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承的价值</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bg/>
                                          </p:spTgt>
                                        </p:tgtEl>
                                        <p:attrNameLst>
                                          <p:attrName>style.visibility</p:attrName>
                                        </p:attrNameLst>
                                      </p:cBhvr>
                                      <p:to>
                                        <p:strVal val="visible"/>
                                      </p:to>
                                    </p:set>
                                    <p:animEffect transition="in" filter="wipe(left)">
                                      <p:cBhvr>
                                        <p:cTn id="27" dur="500"/>
                                        <p:tgtEl>
                                          <p:spTgt spid="3">
                                            <p:bg/>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wipe(left)">
                                      <p:cBhvr>
                                        <p:cTn id="30" dur="500"/>
                                        <p:tgtEl>
                                          <p:spTgt spid="3">
                                            <p:txEl>
                                              <p:pRg st="0" end="0"/>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wipe(left)">
                                      <p:cBhvr>
                                        <p:cTn id="3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7e7bad6e2?pid=1715d1ac7&amp;color=0,173,163&amp;vtp=1&amp;bt=1&amp;bbb=1"/>
          <p:cNvSpPr/>
          <p:nvPr/>
        </p:nvSpPr>
        <p:spPr>
          <a:xfrm>
            <a:off x="612648" y="466345"/>
            <a:ext cx="10963656" cy="547624"/>
          </a:xfrm>
          <a:prstGeom prst="rect">
            <a:avLst/>
          </a:prstGeom>
          <a:noFill/>
        </p:spPr>
        <p:txBody>
          <a:bodyPr wrap="none" lIns="0" tIns="0" rIns="0" bIns="0" rtlCol="0" anchor="t"/>
          <a:lstStyle/>
          <a:p>
            <a:pPr algn="ctr" latinLnBrk="1">
              <a:lnSpc>
                <a:spcPts val="4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素养提升练</a:t>
            </a:r>
            <a:endParaRPr lang="en-US" altLang="zh-CN" sz="3200" dirty="0"/>
          </a:p>
        </p:txBody>
      </p:sp>
      <p:sp>
        <p:nvSpPr>
          <p:cNvPr id="3" name="QM_3_BD.13_1#c8783af3a?pid=7e7bad6e2&amp;color=0,0,0&amp;vtp=1&amp;bbb=1"/>
          <p:cNvSpPr/>
          <p:nvPr/>
        </p:nvSpPr>
        <p:spPr>
          <a:xfrm>
            <a:off x="612648" y="1080791"/>
            <a:ext cx="10963656" cy="5137785"/>
          </a:xfrm>
          <a:prstGeom prst="rect">
            <a:avLst/>
          </a:prstGeom>
          <a:noFill/>
        </p:spPr>
        <p:txBody>
          <a:bodyPr wrap="none" lIns="0" tIns="0" rIns="0" bIns="0" rtlCol="0" anchor="t"/>
          <a:lstStyle/>
          <a:p>
            <a:pPr algn="l" latinLnBrk="1">
              <a:lnSpc>
                <a:spcPts val="4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algn="ctr" latinLnBrk="1">
              <a:lnSpc>
                <a:spcPts val="41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张宅晚宴</a:t>
            </a:r>
            <a:endParaRPr lang="en-US" altLang="zh-CN" sz="2800" dirty="0"/>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张老爷：家财万贯的富商，世故圆滑，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善于交际。</a:t>
            </a:r>
            <a:endParaRPr lang="en-US" altLang="zh-CN" sz="2800" dirty="0"/>
          </a:p>
          <a:p>
            <a:pPr latinLnBrk="1">
              <a:lnSpc>
                <a:spcPts val="4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张太太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：张老爷的妻子，精明能干，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爱面子。</a:t>
            </a:r>
            <a:endParaRPr lang="en-US" altLang="zh-CN" sz="2800" dirty="0"/>
          </a:p>
          <a:p>
            <a:pPr latinLnBrk="1">
              <a:lnSpc>
                <a:spcPts val="4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：官场权贵，贪婪腐败，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目中无人。</a:t>
            </a:r>
            <a:endParaRPr lang="en-US" altLang="zh-CN" sz="2800" dirty="0"/>
          </a:p>
          <a:p>
            <a:pPr latinLnBrk="1">
              <a:lnSpc>
                <a:spcPts val="4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李商人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：生意场上的投机者，八面玲珑，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见风使舵。</a:t>
            </a:r>
            <a:endParaRPr lang="en-US" altLang="zh-CN" sz="2800" dirty="0"/>
          </a:p>
          <a:p>
            <a:pPr latinLnBrk="1">
              <a:lnSpc>
                <a:spcPts val="4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王秘书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：赵局长的秘书，善于察言观色，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狐假虎威。</a:t>
            </a:r>
            <a:endParaRPr lang="en-US" altLang="zh-CN" sz="2800" dirty="0"/>
          </a:p>
          <a:p>
            <a:pPr latinLnBrk="1">
              <a:lnSpc>
                <a:spcPts val="4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丫鬟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：张宅的丫鬟，胆小怕事，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谨小慎微。</a:t>
            </a:r>
            <a:endParaRPr lang="en-US" altLang="zh-CN" sz="2800" dirty="0"/>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时间</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民国时期的一个晚上</a:t>
            </a:r>
            <a:endParaRPr lang="en-US" altLang="zh-CN" sz="2800" dirty="0"/>
          </a:p>
          <a:p>
            <a:pPr latinLnBrk="1">
              <a:lnSpc>
                <a:spcPts val="3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地点</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张宅客厅</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#10</a:t>
            </a:r>
            <a:endParaRPr lang="en-US" altLang="zh-CN" sz="2800" dirty="0"/>
          </a:p>
        </p:txBody>
      </p:sp>
    </p:spTree>
  </p:cSld>
  <p:clrMapOvr>
    <a:masterClrMapping/>
  </p:clrMapOvr>
  <p:transition>
    <p:spli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3_2#c8783af3a?pid=7e7bad6e2&amp;color=0,0,0&amp;mp=1&amp;vtp=1&amp;bt=1&amp;bbb=1&amp;hb=1"/>
          <p:cNvSpPr/>
          <p:nvPr/>
        </p:nvSpPr>
        <p:spPr>
          <a:xfrm>
            <a:off x="612648" y="468000"/>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第一幕</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：晚宴前夕</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幕启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：张宅客厅布置得富丽堂皇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，张老爷和张太太正在指挥丫鬟</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们摆放餐具和布置晚宴。</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（皱着眉头，焦急地）</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赵局长怎么还没来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这都过了约定的时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间了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张太太</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（整理着桌上的鲜花）</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您别急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赵局长肯定是有公事耽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搁了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李商人不是也还没来吗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3_2#c8783af3a?pid=7e7bad6e2&amp;color=0,0,0&amp;mp=1&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（叹了口气）</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这赵局长可是得罪不起啊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他要是不来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这晚宴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可就没意义了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丫鬟匆匆跑进来。</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丫</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鬟</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（气喘吁吁地）</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赵局长和王秘书到了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（立刻满脸堆笑，迎了上去）</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哎呀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您可算来了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快</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快请进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赵局长穿着笔挺的西装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，大摇大摆地走进来，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王秘书紧跟其后。</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（微微点头）</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张老爷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让你久等了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局里有点事耽搁了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3_2#c8783af3a?pid=7e7bad6e2&amp;color=0,0,0&amp;mp=1&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（哈着腰）</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哪里哪里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赵局长日理万机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能赏脸来寒舍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是张</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某的荣幸</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张太太也赶紧迎上去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让赵局长和王秘书入座。</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张太太</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王秘书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快请坐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今天准备了一些薄酒小菜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还望二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位不要嫌弃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（跷起二郎腿）</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张太太客气了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张老爷家的晚宴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那可是出了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名的丰盛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李商人匆匆赶到。</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3_2#c8783af3a?pid=7e7bad6e2&amp;color=0,0,0&amp;mp=1&amp;vtp=1&amp;bt=1&amp;bbb=1&amp;hb=1"/>
          <p:cNvSpPr/>
          <p:nvPr/>
        </p:nvSpPr>
        <p:spPr>
          <a:xfrm>
            <a:off x="612648" y="468000"/>
            <a:ext cx="10963656" cy="2494217"/>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李商人</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（满脸堆笑）</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不好意思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来晚了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路上堵车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张老爷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张太太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实在抱歉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（笑着说）</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李老板能来就好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快请坐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幕落</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#28</a:t>
            </a:r>
            <a:endParaRPr lang="en-US" altLang="zh-CN" sz="2800"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3_3#c8783af3a?pid=7e7bad6e2&amp;color=0,0,0&amp;mp=1&amp;vtp=1&amp;bt=1&amp;bbb=1&amp;hb=1"/>
          <p:cNvSpPr/>
          <p:nvPr/>
        </p:nvSpPr>
        <p:spPr>
          <a:xfrm>
            <a:off x="612648" y="468000"/>
            <a:ext cx="10963656" cy="51816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第二幕</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：晚宴进行</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幕启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：众人围坐在餐桌旁，晚宴开始，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桌上摆满了山珍海味。</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（举起酒杯）</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我先敬您一杯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感谢您一直以来对</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张某生意上的照顾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（端起酒杯，一饮而尽）</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张老爷客气了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大家都是朋友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互相</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帮忙嘛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张老爷的生意越做越大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以后还得多多支持局里的工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（连忙点头）</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那是自然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赵局长有什么吩咐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张某一定照办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3_3#c8783af3a?pid=7e7bad6e2&amp;color=0,0,0&amp;mp=1&amp;vtp=1&amp;bt=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李商人</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（也举起酒杯）</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我也敬您一杯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以后还请您在生意上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多多关照我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（看了李商人一眼，笑着说）</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李老板也是个聪明人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只要懂得</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规矩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好处自然是少不了的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王秘书</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（在一旁附和）</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赵局长说得对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大家都是明白人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有赵局长照</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生意肯定越来越好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张太太</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（笑着说）</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王秘书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多吃点菜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这道菜可是我特意吩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咐厨子做的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众人吃喝正欢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张老爷咳嗽了一声。</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da3c18b2a?pid=1715d1ac7&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基础达标练</a:t>
            </a:r>
            <a:endParaRPr lang="en-US" altLang="zh-CN" sz="3200" dirty="0"/>
          </a:p>
        </p:txBody>
      </p:sp>
      <p:sp>
        <p:nvSpPr>
          <p:cNvPr id="3" name="QM_3_BD.1_1#3551f4f96?pid=da3c18b2a&amp;color=0,0,0&amp;vtp=1&amp;bbb=1&amp;hb=1"/>
          <p:cNvSpPr/>
          <p:nvPr/>
        </p:nvSpPr>
        <p:spPr>
          <a:xfrm>
            <a:off x="612648" y="1181724"/>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松二爷和常四爷都提着鸟笼进来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，王利发向他们打招呼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。他们先</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把鸟笼子挂好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找地方坐下。</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松二爷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好像又有事儿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常四爷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反正打不起来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要真打的话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早到城外头去啦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到茶馆来干</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3_3#c8783af3a?pid=7e7bad6e2&amp;color=0,0,0&amp;mp=1&amp;vtp=1&amp;bt=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我最近有个项目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还望您能高抬贵手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给点支持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（放下筷子，靠在椅背上）</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张老爷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不是我不帮忙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现在上面</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查得紧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有些事不太好办啊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（赶紧从口袋里掏出一个信封，放在赵局长面前）</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是一点小意思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还请您笑纳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（看了看信封，嘴角上扬，把信封收了起来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张老爷果然是个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爽快人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我会尽量帮忙的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李商人</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（看到这一幕，也赶紧拿出一个红包，递给王秘书）</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王秘书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以后还请您多关照关照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3_3#c8783af3a?pid=7e7bad6e2&amp;color=0,0,0&amp;mp=1&amp;vtp=1&amp;bt=1&amp;bbb=1&amp;hb=1"/>
          <p:cNvSpPr/>
          <p:nvPr/>
        </p:nvSpPr>
        <p:spPr>
          <a:xfrm>
            <a:off x="612648" y="468000"/>
            <a:ext cx="10963656" cy="1846517"/>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王秘书</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（接过红包，放进兜里，笑着说）</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李老板放心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有什么事尽管</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找我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幕落</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#45</a:t>
            </a:r>
            <a:endParaRPr lang="en-US" altLang="zh-CN" sz="28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3_4#c8783af3a?pid=7e7bad6e2&amp;color=0,0,0&amp;mp=1&amp;vtp=1&amp;bt=1&amp;bbb=1&amp;hb=1"/>
          <p:cNvSpPr/>
          <p:nvPr/>
        </p:nvSpPr>
        <p:spPr>
          <a:xfrm>
            <a:off x="612648" y="468000"/>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第三幕</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：晚宴风波</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幕启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：突然，外面传来一阵吵闹声。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丫鬟慌慌张张地跑进来。</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丫</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鬟</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（惊恐地）</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不好了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外面来了一群人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说是来讨工钱</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（脸色一变，站起来）</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讨工钱的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他们怎么找到这里来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张太太</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（也慌了神）</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这可怎么办啊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赵局长还在这里呢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3_4#c8783af3a?pid=7e7bad6e2&amp;color=0,0,0&amp;mp=1&amp;vtp=1&amp;bt=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（皱着眉头）</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张老爷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这是怎么回事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你不会连工钱都拖欠</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（连忙解释）</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这肯定是个误会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我一直都是按时给工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人发工钱的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李商人</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（在一旁看热闹）</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张老爷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看来你这生意上也有麻烦啊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张老爷瞪了李商人一眼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，然后对丫鬟说：去，把他们打发走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说我不在家。</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丫鬟点点头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跑了出去。</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不一会儿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丫鬟又跑了回来。</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3_4#c8783af3a?pid=7e7bad6e2&amp;color=0,0,0&amp;mp=1&amp;vtp=1&amp;bt=1&amp;bbb=1&amp;hb=1"/>
          <p:cNvSpPr/>
          <p:nvPr/>
        </p:nvSpPr>
        <p:spPr>
          <a:xfrm>
            <a:off x="612648" y="468000"/>
            <a:ext cx="10963656" cy="5799392"/>
          </a:xfrm>
          <a:prstGeom prst="rect">
            <a:avLst/>
          </a:prstGeom>
          <a:noFill/>
        </p:spPr>
        <p:txBody>
          <a:bodyPr wrap="none" lIns="0" tIns="0" rIns="0" bIns="0" rtlCol="0" anchor="t"/>
          <a:lstStyle/>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丫</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鬟</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（哭着说）</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他们不走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说见不到您就不走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（焦急地）</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这可怎么办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您看</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p>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（站起来）</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张老爷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我看我还是先走吧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省得让人说闲话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（拉住赵局长）</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赵局长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您可不能走啊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您得帮我想想办法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（甩开张老爷的手）</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张老爷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这种事我可管不了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王秘书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2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赵局长和王秘书匆匆离开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。张老爷看着他们的背影，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一脸无奈。</a:t>
            </a:r>
            <a:endParaRPr lang="en-US" altLang="zh-CN" sz="2800" dirty="0"/>
          </a:p>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张太太</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（埋怨道）</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你看你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这下可好了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把赵局长都给得罪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张老爷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（烦躁地）</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别啰唆了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快去把那些人打发走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幕落</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#65</a:t>
            </a:r>
            <a:endParaRPr lang="en-US" altLang="zh-CN" sz="2800" dirty="0"/>
          </a:p>
        </p:txBody>
      </p:sp>
    </p:spTree>
  </p:cSld>
  <p:clrMapOvr>
    <a:masterClrMapping/>
  </p:clrMapOvr>
  <p:transition>
    <p:spli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4_1#2a37b3677?pid=c8783af3a&amp;color=0,0,0&amp;vtp=1&amp;bt=1&amp;bbb=1"/>
          <p:cNvSpPr/>
          <p:nvPr/>
        </p:nvSpPr>
        <p:spPr>
          <a:xfrm>
            <a:off x="612648" y="466344"/>
            <a:ext cx="10963656" cy="563182"/>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下列对剧本相关内容的理解和分析，不正确的一项是（3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5_1#2a37b3677.bracket?pid=c8783af3a&amp;color=0,0,0&amp;vpa=2&amp;vtp=1"/>
          <p:cNvSpPr/>
          <p:nvPr/>
        </p:nvSpPr>
        <p:spPr>
          <a:xfrm>
            <a:off x="10579767" y="462534"/>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14_2#2a37b3677.choices?pid=c8783af3a&amp;color=0,0,0&amp;vtp=1&amp;bbb=1&amp;hb=1"/>
          <p:cNvSpPr/>
          <p:nvPr/>
        </p:nvSpPr>
        <p:spPr>
          <a:xfrm>
            <a:off x="612648" y="1110678"/>
            <a:ext cx="10963656" cy="51020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剧本通过人物的对话和动作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，生动地展现了民国时期官场和商场的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腐败现象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李商人是一个见风使舵、八面玲珑的人物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，他的言行反映了当时商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人的生存状态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张宅晚宴上人物的各种表现，如送礼、讨好等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，都是为了展现人物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之间的友好关系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讨工钱事件的出现，打破了晚宴的和谐氛围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，也揭示了张老爷生意</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背后的问题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6_1#2a37b3677?pid=c8783af3a&amp;color=0,0,0&amp;vtp=1&amp;bt=1&amp;bbb=1&amp;hb=1"/>
          <p:cNvSpPr/>
          <p:nvPr/>
        </p:nvSpPr>
        <p:spPr>
          <a:xfrm>
            <a:off x="612648" y="468000"/>
            <a:ext cx="10963656" cy="12158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张宅晚宴上人物送礼</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、讨好等行为并非为了展现人物之间的友</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好关系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，而是基于利益的交换。</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7_1#5194247a4?pid=c8783af3a&amp;color=0,0,0&amp;vtp=1&amp;bt=1&amp;bbb=1"/>
          <p:cNvSpPr/>
          <p:nvPr/>
        </p:nvSpPr>
        <p:spPr>
          <a:xfrm>
            <a:off x="612648" y="466344"/>
            <a:ext cx="10963656" cy="525082"/>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下列对剧本艺术特色的赏析，不正确的一项是（3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8_1#5194247a4.bracket?pid=c8783af3a&amp;color=0,0,0&amp;vpa=3&amp;vtp=1"/>
          <p:cNvSpPr/>
          <p:nvPr/>
        </p:nvSpPr>
        <p:spPr>
          <a:xfrm>
            <a:off x="9512967" y="462788"/>
            <a:ext cx="515938" cy="529717"/>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4_BD.17_2#5194247a4.choices?pid=c8783af3a&amp;color=0,0,0&amp;vtp=1&amp;bbb=1&amp;hb=1"/>
          <p:cNvSpPr/>
          <p:nvPr/>
        </p:nvSpPr>
        <p:spPr>
          <a:xfrm>
            <a:off x="612648" y="1060005"/>
            <a:ext cx="10963656" cy="5295392"/>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剧本以张宅晚宴为场景，通过晚宴前夕的等待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、晚宴进行中的利益</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交换以及晚宴风波的出现等情节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，使剧情紧凑且跌宕起伏。</a:t>
            </a:r>
            <a:endParaRPr lang="en-US" altLang="zh-CN" sz="2800" dirty="0"/>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人物语言个性鲜明，如张老爷对赵局长的阿谀奉承之语</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“赵局长日</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理万机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，能赏脸来寒舍，是张某的荣幸</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”，生动地展现了其世故圆滑的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剧本对人物的刻画生动自然，如张老爷面对赵局长时卑躬屈膝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面对讨工钱的工人时焦急无措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，形象立体，增强了戏剧的表现力。</a:t>
            </a:r>
            <a:endParaRPr lang="en-US" altLang="zh-CN" sz="2800" dirty="0"/>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剧本中的舞台说明过于烦琐，如“张宅客厅布置得富丽堂皇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”“丫鬟慌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慌张张地跑进来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”等属于多余叙述。</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9_1#5194247a4?pid=c8783af3a&amp;color=0,0,0&amp;vtp=1&amp;bt=1&amp;bbb=1&amp;hb=1"/>
          <p:cNvSpPr/>
          <p:nvPr/>
        </p:nvSpPr>
        <p:spPr>
          <a:xfrm>
            <a:off x="612648" y="468000"/>
            <a:ext cx="10963656" cy="18635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“过于烦琐”“属于多余叙述”错误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。剧本中的舞台说明简洁而具</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，并非多余叙述，它对于营造氛围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、推动剧情发展以及帮助读者理</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解人物的行为和心理有着重要作用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5_1#3f1d345db?pid=c8783af3a&amp;color=0,0,0&amp;vtp=1&amp;bt=1&amp;bbb=1&amp;hb=1&amp;hltap=1"/>
          <p:cNvSpPr/>
          <p:nvPr/>
        </p:nvSpPr>
        <p:spPr>
          <a:xfrm>
            <a:off x="612648" y="468000"/>
            <a:ext cx="10963656" cy="3984308"/>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剧中的人物塑造非常成功，人物特征鲜明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。试简要分析剧本中赵局长</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这一人物的形象特点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，并结合具体情节说明。（4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S.27_1#3f1d345db?pid=c8783af3a&amp;color=0,0,0&amp;vtp=1&amp;bbb=1&amp;hb=1"/>
          <p:cNvSpPr/>
          <p:nvPr/>
        </p:nvSpPr>
        <p:spPr>
          <a:xfrm>
            <a:off x="612648" y="4510664"/>
            <a:ext cx="10963656" cy="1688910"/>
          </a:xfrm>
          <a:prstGeom prst="rect">
            <a:avLst/>
          </a:prstGeom>
          <a:noFill/>
        </p:spPr>
        <p:txBody>
          <a:bodyPr wrap="none" lIns="0" tIns="0" rIns="0" bIns="0" rtlCol="0" anchor="t"/>
          <a:lstStyle/>
          <a:p>
            <a:pPr algn="l" latinLnBrk="1">
              <a:lnSpc>
                <a:spcPts val="46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解答本题，需从赵局长的言行举止入手，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通过对其收受贿赂、</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对人态度的转变以及处理突发情况的方式等内容的分析，概括他的人</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物形象特点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，每个特点都要有具体情节支撑，要有条理。</a:t>
            </a:r>
            <a:endParaRPr lang="en-US" altLang="zh-CN" sz="2800" dirty="0"/>
          </a:p>
        </p:txBody>
      </p:sp>
      <p:sp>
        <p:nvSpPr>
          <p:cNvPr id="4" name="QB_4_AN.26_1#3f1d345db?pid=c8783af3a&amp;color=0,0,0&amp;vtp=1&amp;bt=1&amp;bbb=1&amp;hb=1&amp;hla=1"/>
          <p:cNvSpPr/>
          <p:nvPr/>
        </p:nvSpPr>
        <p:spPr>
          <a:xfrm>
            <a:off x="612648" y="1607444"/>
            <a:ext cx="10963656" cy="2801557"/>
          </a:xfrm>
          <a:prstGeom prst="rect">
            <a:avLst/>
          </a:prstGeom>
          <a:noFill/>
        </p:spPr>
        <p:txBody>
          <a:bodyPr wrap="none" lIns="0" tIns="0" rIns="0" bIns="0" rtlCol="0" anchor="t"/>
          <a:lstStyle/>
          <a:p>
            <a:pPr latinLnBrk="1">
              <a:lnSpc>
                <a:spcPts val="45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贪婪腐败，以权谋私，张老爷给他“一点小意思</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”，他毫不犹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豫地收下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，还暗示会帮忙办事。②目中无人，在张宅大摇大摆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，对张</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老爷等人随意发号施令</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，如说张老爷要支持局里工作。③虚伪</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，表面</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说上面查得紧不好办事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，实则收了好处就松口。④自私自利</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，发生讨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工钱事件</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，立刻撇清关系离开。（每点1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bg/>
                                          </p:spTgt>
                                        </p:tgtEl>
                                        <p:attrNameLst>
                                          <p:attrName>style.visibility</p:attrName>
                                        </p:attrNameLst>
                                      </p:cBhvr>
                                      <p:to>
                                        <p:strVal val="visible"/>
                                      </p:to>
                                    </p:set>
                                    <p:animEffect transition="in" filter="wipe(left)">
                                      <p:cBhvr>
                                        <p:cTn id="27" dur="500"/>
                                        <p:tgtEl>
                                          <p:spTgt spid="3">
                                            <p:bg/>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wipe(left)">
                                      <p:cBhvr>
                                        <p:cTn id="30" dur="500"/>
                                        <p:tgtEl>
                                          <p:spTgt spid="3">
                                            <p:txEl>
                                              <p:pRg st="0" end="0"/>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wipe(left)">
                                      <p:cBhvr>
                                        <p:cTn id="33" dur="500"/>
                                        <p:tgtEl>
                                          <p:spTgt spid="3">
                                            <p:txEl>
                                              <p:pRg st="1" end="1"/>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Effect transition="in" filter="wipe(left)">
                                      <p:cBhvr>
                                        <p:cTn id="3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1#3551f4f96?pid=da3c18b2a&amp;color=0,0,0&amp;vtp=1&amp;bbb=1&amp;hb=1"/>
          <p:cNvSpPr/>
          <p:nvPr/>
        </p:nvSpPr>
        <p:spPr>
          <a:xfrm>
            <a:off x="612648" y="468000"/>
            <a:ext cx="10963656" cy="5885371"/>
          </a:xfrm>
          <a:prstGeom prst="rect">
            <a:avLst/>
          </a:prstGeom>
          <a:noFill/>
        </p:spPr>
        <p:txBody>
          <a:bodyPr wrap="none" lIns="0" tIns="0" rIns="0" bIns="0" rtlCol="0" anchor="t"/>
          <a:lstStyle/>
          <a:p>
            <a:pPr latinLnBrk="1">
              <a:lnSpc>
                <a:spcPts val="47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二德子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，一位打手，恰好进来，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听见了常四爷的话。</a:t>
            </a:r>
            <a:endParaRPr lang="en-US" altLang="zh-CN" sz="2800" dirty="0"/>
          </a:p>
          <a:p>
            <a:pPr latinLnBrk="1">
              <a:lnSpc>
                <a:spcPts val="47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二德子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（凑过去）</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你这是对谁甩闲话呢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常四爷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（不肯示弱）</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你问我哪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花钱喝茶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难道还教谁管着吗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松二爷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（打量了二德子一番）</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我说这位爷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您是营里当差的吧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坐下喝一碗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我们也都是外场人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二德子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你管我当差不当差呢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常四爷</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要抖威风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跟洋人干去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洋人厉害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英法联军烧了圆明园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家吃着官饷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可没见您去冲锋打仗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二德子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甭说打洋人不打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我先管教管教你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要动手）</a:t>
            </a:r>
            <a:endParaRPr lang="en-US" altLang="zh-CN" sz="2800" dirty="0"/>
          </a:p>
          <a:p>
            <a:pPr algn="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#3.6.1</a:t>
            </a:r>
            <a:endParaRPr lang="en-US" altLang="zh-CN" sz="28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5_1#459d194b4?pid=c8783af3a&amp;color=0,0,0&amp;vtp=1&amp;bt=1&amp;bbb=1&amp;hb=1&amp;hltap=1"/>
          <p:cNvSpPr/>
          <p:nvPr/>
        </p:nvSpPr>
        <p:spPr>
          <a:xfrm>
            <a:off x="612648" y="468000"/>
            <a:ext cx="10963656" cy="57083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《张宅晚宴》与《茶馆》（节选）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在反映社会现实方面有哪些异同？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6_1#459d194b4?pid=c8783af3a&amp;color=0,0,0&amp;vtp=1&amp;bt=1&amp;bbb=1&amp;hb=1&amp;hla=1"/>
          <p:cNvSpPr/>
          <p:nvPr/>
        </p:nvSpPr>
        <p:spPr>
          <a:xfrm>
            <a:off x="612648" y="1726952"/>
            <a:ext cx="10963656" cy="4445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1）相同点：①都反映了社会的黑暗和腐败。《茶馆》（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节选）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通过不同人物的言行展现了清末社会的混乱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、腐朽，</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如庞太监买妻等；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张宅晚宴》通过赵局长收受贿赂、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张老爷为利益讨好权贵等情节，</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反映了民国时期官场和商场的腐败现象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都刻画了不同阶层的人物，</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展现了社会各阶层的生存状态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。《茶馆》（节选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）中有裕泰茶馆老板</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王利发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、三教九流的茶客等；《张宅晚宴》中有富商张老爷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、权贵赵</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局长</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、投机商人李商人等。（每点2分）</a:t>
            </a:r>
            <a:endParaRPr lang="en-US" altLang="zh-CN" sz="2800" dirty="0"/>
          </a:p>
          <a:p>
            <a:pPr latinLnBrk="1">
              <a:lnSpc>
                <a:spcPts val="5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6_1#459d194b4?pid=c8783af3a&amp;color=0,0,0&amp;vtp=1&amp;bt=1&amp;bbb=1&amp;hb=1&amp;hltap=1"/>
          <p:cNvSpPr/>
          <p:nvPr/>
        </p:nvSpPr>
        <p:spPr>
          <a:xfrm>
            <a:off x="612648" y="468000"/>
            <a:ext cx="10963656" cy="3117533"/>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5_1#459d194b4?pid=c8783af3a&amp;color=0,0,0&amp;vtp=1&amp;bt=1&amp;bbb=1&amp;hb=1&amp;hla=1"/>
          <p:cNvSpPr/>
          <p:nvPr/>
        </p:nvSpPr>
        <p:spPr>
          <a:xfrm>
            <a:off x="612648" y="442600"/>
            <a:ext cx="10963656" cy="3103182"/>
          </a:xfrm>
          <a:prstGeom prst="rect">
            <a:avLst/>
          </a:prstGeom>
          <a:noFill/>
        </p:spPr>
        <p:txBody>
          <a:bodyPr wrap="none" lIns="0" tIns="0" rIns="0" bIns="0" rtlCol="0" anchor="t"/>
          <a:lstStyle/>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2）不同点：①《茶馆》（节选）反映的社会层面更广泛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，涉及社会</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的各个角落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，包括底层人民的悲惨生活、旧势力的垂死挣扎等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张宅晚宴》主要聚焦于官场和商场的利益勾结。②《茶馆》（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节选）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的时代背景是清末时期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，各种矛盾激化；《张宅晚宴》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是民国时期，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表现官场腐败对商业的影响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3_1#459d194b4?pid=c8783af3a&amp;color=0,0,0&amp;mp=1&amp;vtp=1&amp;bt=1&amp;bbb=1&amp;hb=1"/>
          <p:cNvSpPr/>
          <p:nvPr/>
        </p:nvSpPr>
        <p:spPr>
          <a:xfrm>
            <a:off x="612648" y="468000"/>
            <a:ext cx="10963656" cy="25112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解答本题，需分别从反映社会现实的内容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、涉及的社会层面以</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及时代背景等方面进行分析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。先找出相同点，即都体现社会黑暗</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，都</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刻画了不同阶层的人物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；再分析不同点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，可从反映社会层面的广度和</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时代背景的差异等角度进行阐述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5_1#d52b43ce1?pid=3551f4f96&amp;color=0,0,0&amp;vtp=1&amp;bt=1&amp;bbb=1&amp;hb=1&amp;hltap=1"/>
          <p:cNvSpPr/>
          <p:nvPr/>
        </p:nvSpPr>
        <p:spPr>
          <a:xfrm>
            <a:off x="612648" y="468000"/>
            <a:ext cx="10963656" cy="31175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“外场人”</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一词体现了松二爷的某种认知，请解释</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“外场人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语境中的含义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6_1#d52b43ce1?pid=3551f4f96&amp;color=0,0,0&amp;vtp=1&amp;bt=1&amp;bbb=1&amp;hb=1&amp;hla=1"/>
          <p:cNvSpPr/>
          <p:nvPr/>
        </p:nvSpPr>
        <p:spPr>
          <a:xfrm>
            <a:off x="612648" y="1735460"/>
            <a:ext cx="10963656" cy="1763332"/>
          </a:xfrm>
          <a:prstGeom prst="rect">
            <a:avLst/>
          </a:prstGeom>
          <a:noFill/>
        </p:spPr>
        <p:txBody>
          <a:bodyPr wrap="none" lIns="0" tIns="0" rIns="0" bIns="0" rtlCol="0" anchor="t"/>
          <a:lstStyle/>
          <a:p>
            <a:pPr latinLnBrk="1">
              <a:lnSpc>
                <a:spcPts val="48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“外场人”在文中指在社会上混，见过世面、讲义气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、善于交</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际应酬</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，能处理各种场面的人。②松二爷这样说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，意在表明他们二人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和对方都是懂规矩</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、好相处的，以此缓和紧张气氛。（每点2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3_1#d52b43ce1?pid=3551f4f96&amp;color=0,0,0&amp;vtp=1&amp;bt=1&amp;bbb=1&amp;hb=1"/>
          <p:cNvSpPr/>
          <p:nvPr/>
        </p:nvSpPr>
        <p:spPr>
          <a:xfrm>
            <a:off x="612648" y="468000"/>
            <a:ext cx="10963656" cy="51020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在这个场景中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，二德子听到常四爷的话后气势汹汹地凑过来质</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问</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，气氛变得紧张。松二爷为了避免冲突升级，便用“外场人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”来称呼</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二德子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、常四爷和自己。从社会文化角度来看，“外场人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”所代表的是</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在社会上有一定阅历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，熟悉各种人情世故</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，能够在不同场合中恰当行</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事的一类人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。松二爷说大家都是“外场人”，就是想让二德子明白</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，既</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然都是在社会上混的人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，就应该懂规矩、讲情面，不要轻易动手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此来缓和当下紧张的气氛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。作答时，先解释“外场人”的含义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，再结合</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松二爷说这话的意图分析即可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5_1#71107c108?pid=3551f4f96&amp;color=0,0,0&amp;vtp=1&amp;bt=1&amp;bbb=1&amp;hb=1&amp;hltap=1"/>
          <p:cNvSpPr/>
          <p:nvPr/>
        </p:nvSpPr>
        <p:spPr>
          <a:xfrm>
            <a:off x="612648" y="468000"/>
            <a:ext cx="10963656" cy="37652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这一片段中的人物对话极具特色，请举例分析其语言风格。（4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6_1#71107c108?pid=3551f4f96&amp;color=0,0,0&amp;vtp=1&amp;bt=1&amp;bbb=1&amp;hb=1&amp;hla=1"/>
          <p:cNvSpPr/>
          <p:nvPr/>
        </p:nvSpPr>
        <p:spPr>
          <a:xfrm>
            <a:off x="612648" y="1095380"/>
            <a:ext cx="10963656" cy="3103182"/>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语言质朴直白且带有冲突性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。如常四爷直接对二德子说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“要抖威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，跟洋人干去，洋人厉害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！”，毫不避讳地表达对二德子的不满与讽</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。二德子回应“甭说打洋人不打，我先管教管教你！”，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简短粗暴，</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将矛盾激化</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，生动地展现了人物形象，使对话充满张力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。（概括语言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风格</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1分，举例分析3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5_1#71107c108?pid=3551f4f96&amp;color=0,0,0&amp;vtp=1&amp;bt=1&amp;bbb=1&amp;hb=1"/>
          <p:cNvSpPr/>
          <p:nvPr/>
        </p:nvSpPr>
        <p:spPr>
          <a:xfrm>
            <a:off x="612648" y="468000"/>
            <a:ext cx="10963656" cy="44543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这段对话没有过多华丽的辞藻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，都是日常生活中简单直接的表</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达</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。比如常四爷的“要抖威风，跟洋人干去，洋人厉害</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！”直接表达了</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他对二德子这种只敢在国人面前耍威风的行为的不满和讽刺。而冲突</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性则体现在人物之间针锋相对的对话上</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。“甭说打洋人不打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，我先管教</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管教你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！”简短有力，充满了挑衅和威胁的意味</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，将原本只是言语上的</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争论升级到可能动手的紧张局面，生动地展现了二德子的蛮横和常四</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爷的刚正不阿</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，使对话充满了张力和戏剧性。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6_1#6a35ad586?pid=da3c18b2a&amp;color=0,0,0&amp;vtp=1&amp;bt=1&amp;bbb=1&amp;hb=1"/>
          <p:cNvSpPr/>
          <p:nvPr/>
        </p:nvSpPr>
        <p:spPr>
          <a:xfrm>
            <a:off x="612648" y="466345"/>
            <a:ext cx="10963656" cy="58293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完成题目。</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老北京的茶馆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是京城往昔繁华的生动注脚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踏入茶馆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仿若穿</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越时光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重回旧时光景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店内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古朴厚重的木质桌椅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散发着温润光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似在无声诉说着岁月的故事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墙壁上悬挂的字画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或水墨写意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或工笔勾勒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为茶馆增添了浓郁的文化氛围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茶客们在这里汇聚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构成一幅鲜活的市井图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有身着长衫的老者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手持紫砂壶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地品味茶香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有年轻的后生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围坐一桌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热烈地讨论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着街头巷尾的奇闻逸事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时而哄堂大笑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时而眉头紧锁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伙计们穿梭</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一声声清脆响亮的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您的茶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让茶馆充满了烟火气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6_1#6a35ad586?pid=da3c18b2a&amp;color=0,0,0&amp;vtp=1&amp;bt=1&amp;bbb=1&amp;hb=1"/>
          <p:cNvSpPr/>
          <p:nvPr/>
        </p:nvSpPr>
        <p:spPr>
          <a:xfrm>
            <a:off x="612648" y="468000"/>
            <a:ext cx="10963656" cy="3794760"/>
          </a:xfrm>
          <a:prstGeom prst="rect">
            <a:avLst/>
          </a:prstGeom>
          <a:noFill/>
        </p:spPr>
        <p:txBody>
          <a:bodyPr wrap="none" lIns="0" tIns="0" rIns="0" bIns="0" rtlCol="0" anchor="t"/>
          <a:lstStyle/>
          <a:p>
            <a:pPr algn="l"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老北京茶馆的发展并非</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一方面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租金上涨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客源流失</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等难题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如巨石般压在茶馆经营者肩头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另一方面</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一些茶馆在继承</a:t>
            </a:r>
            <a:endPar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传统时</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也出现了偏差</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在宣传资料上频频出现的</a:t>
            </a:r>
            <a:r>
              <a:rPr lang="en-US" altLang="zh-CN" sz="100" b="0" i="0" u="sng"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00" b="0" i="0" u="sng"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再接再励</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九宵云外</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u="sng"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00" b="0" i="0" u="sng"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这些错误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不仅影响了茶馆文化的传递</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也损害了茶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馆的文化形象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但令人欣慰的是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仍有许多茶馆坚守初心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它们宛如</a:t>
            </a:r>
            <a:endPar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城市记忆的守护者</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用茶香与故事</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延续着老北京的独特魅力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800"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7383</Words>
  <Application>WPS 演示</Application>
  <PresentationFormat>宽屏</PresentationFormat>
  <Paragraphs>325</Paragraphs>
  <Slides>32</Slides>
  <Notes>22</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32</vt:i4>
      </vt:variant>
    </vt:vector>
  </HeadingPairs>
  <TitlesOfParts>
    <vt:vector size="44" baseType="lpstr">
      <vt:lpstr>Arial</vt:lpstr>
      <vt:lpstr>宋体</vt:lpstr>
      <vt:lpstr>Wingdings</vt:lpstr>
      <vt:lpstr>Times New Roman</vt:lpstr>
      <vt:lpstr>微软雅黑</vt:lpstr>
      <vt:lpstr>Times New Roman</vt:lpstr>
      <vt:lpstr>宋体</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曲一线</cp:lastModifiedBy>
  <cp:revision>3</cp:revision>
  <dcterms:created xsi:type="dcterms:W3CDTF">2025-07-25T04:22:00Z</dcterms:created>
  <dcterms:modified xsi:type="dcterms:W3CDTF">2025-09-04T02:41:28Z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B67F568C2134498BA99B3922C00C0947_12</vt:lpwstr>
  </property>
  <property fmtid="{D5CDD505-2E9C-101B-9397-08002B2CF9AE}" pid="3" name="KSOProductBuildVer">
    <vt:lpwstr>2052-12.1.0.22529</vt:lpwstr>
  </property>
</Properties>
</file>